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9144000"/>
  <p:notesSz cx="6858000" cy="9144000"/>
  <p:embeddedFontLst>
    <p:embeddedFont>
      <p:font typeface="Permanent Marker"/>
      <p:regular r:id="rId46"/>
    </p:embeddedFont>
    <p:embeddedFont>
      <p:font typeface="Libre Baskerville"/>
      <p:regular r:id="rId47"/>
      <p:bold r:id="rId48"/>
      <p: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PermanentMarker-regular.fntdata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LibreBaskerville-bold.fntdata"/><Relationship Id="rId47" Type="http://schemas.openxmlformats.org/officeDocument/2006/relationships/font" Target="fonts/LibreBaskerville-regular.fntdata"/><Relationship Id="rId49" Type="http://schemas.openxmlformats.org/officeDocument/2006/relationships/font" Target="fonts/LibreBaskervill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socialbrite.org/sharing-center/tools/web20-tools/" TargetMode="Externa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Go to Website</a:t>
            </a:r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Jigsaw and Share out</a:t>
            </a:r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challenge: Changing the perception of what others see vs what I see or know to be true</a:t>
            </a: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Start with the computer in your pocket! Share what apps you use at your table and why they have made your life easier.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For more ideas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Web 2.0 Productivity Tools Article</a:t>
            </a:r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 start with a smartphone module - perception first, then explain tools</a:t>
            </a:r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Start with the computer in your pocket! Share what apps you use at your table and why they have made your life easier. </a:t>
            </a:r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Build smartphone presentation</a:t>
            </a: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Technology Acceptance Model (Hubona &amp; Geitz, 1999)</a:t>
            </a: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http://youtu.be/gHGDN9-oFJE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story of Misak and Me in the grocery store and chocolate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challenge: Changing the perception of what others see vs what I see or know to be true</a:t>
            </a: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D998B"/>
              </a:buClr>
              <a:buFont typeface="Permanent Marker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Georgia"/>
              <a:buNone/>
              <a:defRPr/>
            </a:lvl1pPr>
            <a:lvl2pPr indent="0" lvl="1" marL="457200" rtl="0">
              <a:spcBef>
                <a:spcPts val="0"/>
              </a:spcBef>
              <a:buFont typeface="Georgia"/>
              <a:buNone/>
              <a:defRPr/>
            </a:lvl2pPr>
            <a:lvl3pPr indent="0" lvl="2" marL="914400" rtl="0">
              <a:spcBef>
                <a:spcPts val="0"/>
              </a:spcBef>
              <a:buFont typeface="Georgia"/>
              <a:buNone/>
              <a:defRPr/>
            </a:lvl3pPr>
            <a:lvl4pPr indent="0" lvl="3" marL="1371600" rtl="0">
              <a:spcBef>
                <a:spcPts val="0"/>
              </a:spcBef>
              <a:buFont typeface="Georgia"/>
              <a:buNone/>
              <a:defRPr/>
            </a:lvl4pPr>
            <a:lvl5pPr indent="0" lvl="4" marL="1828800" rtl="0">
              <a:spcBef>
                <a:spcPts val="0"/>
              </a:spcBef>
              <a:buFont typeface="Georgia"/>
              <a:buNone/>
              <a:defRPr/>
            </a:lvl5pPr>
            <a:lvl6pPr indent="0" lvl="5" marL="2286000" rtl="0">
              <a:spcBef>
                <a:spcPts val="0"/>
              </a:spcBef>
              <a:buFont typeface="Georgia"/>
              <a:buNone/>
              <a:defRPr/>
            </a:lvl6pPr>
            <a:lvl7pPr indent="0" lvl="6" marL="2743200" rtl="0">
              <a:spcBef>
                <a:spcPts val="0"/>
              </a:spcBef>
              <a:buFont typeface="Georgia"/>
              <a:buNone/>
              <a:defRPr/>
            </a:lvl7pPr>
            <a:lvl8pPr indent="0" lvl="7" marL="3200400" rtl="0">
              <a:spcBef>
                <a:spcPts val="0"/>
              </a:spcBef>
              <a:buFont typeface="Georgia"/>
              <a:buNone/>
              <a:defRPr/>
            </a:lvl8pPr>
            <a:lvl9pPr indent="0" lvl="8" marL="3657600" rtl="0">
              <a:spcBef>
                <a:spcPts val="0"/>
              </a:spcBef>
              <a:buFont typeface="Georgia"/>
              <a:buNone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9D998B"/>
              </a:buClr>
              <a:buFont typeface="Permanent Marker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rgbClr val="36609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rgbClr val="36609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rgbClr val="366092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9D998B"/>
              </a:buClr>
              <a:buFont typeface="Permanent Marker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rgbClr val="36609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rgbClr val="36609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rgbClr val="366092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9D998B"/>
              </a:buClr>
              <a:buFont typeface="Permanent Marker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rgbClr val="36609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rgbClr val="36609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rgbClr val="366092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9D998B"/>
              </a:buClr>
              <a:buFont typeface="Permanent Marker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Georgia"/>
              <a:buNone/>
              <a:defRPr/>
            </a:lvl1pPr>
            <a:lvl2pPr indent="0" lvl="1" marL="457200" rtl="0">
              <a:spcBef>
                <a:spcPts val="0"/>
              </a:spcBef>
              <a:buFont typeface="Georgia"/>
              <a:buNone/>
              <a:defRPr/>
            </a:lvl2pPr>
            <a:lvl3pPr indent="0" lvl="2" marL="914400" rtl="0">
              <a:spcBef>
                <a:spcPts val="0"/>
              </a:spcBef>
              <a:buFont typeface="Georgia"/>
              <a:buNone/>
              <a:defRPr/>
            </a:lvl3pPr>
            <a:lvl4pPr indent="0" lvl="3" marL="1371600" rtl="0">
              <a:spcBef>
                <a:spcPts val="0"/>
              </a:spcBef>
              <a:buFont typeface="Georgia"/>
              <a:buNone/>
              <a:defRPr/>
            </a:lvl4pPr>
            <a:lvl5pPr indent="0" lvl="4" marL="1828800" rtl="0">
              <a:spcBef>
                <a:spcPts val="0"/>
              </a:spcBef>
              <a:buFont typeface="Georgia"/>
              <a:buNone/>
              <a:defRPr/>
            </a:lvl5pPr>
            <a:lvl6pPr indent="0" lvl="5" marL="2286000" rtl="0">
              <a:spcBef>
                <a:spcPts val="0"/>
              </a:spcBef>
              <a:buFont typeface="Georgia"/>
              <a:buNone/>
              <a:defRPr/>
            </a:lvl6pPr>
            <a:lvl7pPr indent="0" lvl="6" marL="2743200" rtl="0">
              <a:spcBef>
                <a:spcPts val="0"/>
              </a:spcBef>
              <a:buFont typeface="Georgia"/>
              <a:buNone/>
              <a:defRPr/>
            </a:lvl7pPr>
            <a:lvl8pPr indent="0" lvl="7" marL="3200400" rtl="0">
              <a:spcBef>
                <a:spcPts val="0"/>
              </a:spcBef>
              <a:buFont typeface="Georgia"/>
              <a:buNone/>
              <a:defRPr/>
            </a:lvl8pPr>
            <a:lvl9pPr indent="0" lvl="8" marL="3657600" rtl="0">
              <a:spcBef>
                <a:spcPts val="0"/>
              </a:spcBef>
              <a:buFont typeface="Georgia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x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lvl="2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lvl="3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lvl="4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lvl="5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lvl="6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lvl="7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lvl="8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indent="-285750" lvl="1" marL="742950" rtl="0">
              <a:spcBef>
                <a:spcPts val="0"/>
              </a:spcBef>
              <a:defRPr/>
            </a:lvl2pPr>
            <a:lvl3pPr indent="-228600" lvl="2" marL="1143000" rtl="0">
              <a:spcBef>
                <a:spcPts val="0"/>
              </a:spcBef>
              <a:defRPr/>
            </a:lvl3pPr>
            <a:lvl4pPr indent="-228600" lvl="3" marL="1600200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Georgia"/>
              <a:buNone/>
              <a:defRPr/>
            </a:lvl1pPr>
            <a:lvl2pPr indent="0" lvl="1" marL="457200" rtl="0">
              <a:spcBef>
                <a:spcPts val="0"/>
              </a:spcBef>
              <a:buFont typeface="Georgia"/>
              <a:buNone/>
              <a:defRPr/>
            </a:lvl2pPr>
            <a:lvl3pPr indent="0" lvl="2" marL="914400" rtl="0">
              <a:spcBef>
                <a:spcPts val="0"/>
              </a:spcBef>
              <a:buFont typeface="Georgia"/>
              <a:buNone/>
              <a:defRPr/>
            </a:lvl3pPr>
            <a:lvl4pPr indent="0" lvl="3" marL="1371600" rtl="0">
              <a:spcBef>
                <a:spcPts val="0"/>
              </a:spcBef>
              <a:buFont typeface="Georgia"/>
              <a:buNone/>
              <a:defRPr/>
            </a:lvl4pPr>
            <a:lvl5pPr indent="0" lvl="4" marL="1828800" rtl="0">
              <a:spcBef>
                <a:spcPts val="0"/>
              </a:spcBef>
              <a:buFont typeface="Georgia"/>
              <a:buNone/>
              <a:defRPr/>
            </a:lvl5pPr>
            <a:lvl6pPr indent="0" lvl="5" marL="2286000" rtl="0">
              <a:spcBef>
                <a:spcPts val="0"/>
              </a:spcBef>
              <a:buFont typeface="Georgia"/>
              <a:buNone/>
              <a:defRPr/>
            </a:lvl6pPr>
            <a:lvl7pPr indent="0" lvl="6" marL="2743200" rtl="0">
              <a:spcBef>
                <a:spcPts val="0"/>
              </a:spcBef>
              <a:buFont typeface="Georgia"/>
              <a:buNone/>
              <a:defRPr/>
            </a:lvl7pPr>
            <a:lvl8pPr indent="0" lvl="7" marL="3200400" rtl="0">
              <a:spcBef>
                <a:spcPts val="0"/>
              </a:spcBef>
              <a:buFont typeface="Georgia"/>
              <a:buNone/>
              <a:defRPr/>
            </a:lvl8pPr>
            <a:lvl9pPr indent="0" lvl="8" marL="3657600" rtl="0">
              <a:spcBef>
                <a:spcPts val="0"/>
              </a:spcBef>
              <a:buFont typeface="Georgia"/>
              <a:buNone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Georgia"/>
              <a:buNone/>
              <a:defRPr/>
            </a:lvl1pPr>
            <a:lvl2pPr indent="0" lvl="1" marL="457200" rtl="0">
              <a:spcBef>
                <a:spcPts val="0"/>
              </a:spcBef>
              <a:buFont typeface="Georgia"/>
              <a:buNone/>
              <a:defRPr/>
            </a:lvl2pPr>
            <a:lvl3pPr indent="0" lvl="2" marL="914400" rtl="0">
              <a:spcBef>
                <a:spcPts val="0"/>
              </a:spcBef>
              <a:buFont typeface="Georgia"/>
              <a:buNone/>
              <a:defRPr/>
            </a:lvl3pPr>
            <a:lvl4pPr indent="0" lvl="3" marL="1371600" rtl="0">
              <a:spcBef>
                <a:spcPts val="0"/>
              </a:spcBef>
              <a:buFont typeface="Georgia"/>
              <a:buNone/>
              <a:defRPr/>
            </a:lvl4pPr>
            <a:lvl5pPr indent="0" lvl="4" marL="1828800" rtl="0">
              <a:spcBef>
                <a:spcPts val="0"/>
              </a:spcBef>
              <a:buFont typeface="Georgia"/>
              <a:buNone/>
              <a:defRPr/>
            </a:lvl5pPr>
            <a:lvl6pPr indent="0" lvl="5" marL="2286000" rtl="0">
              <a:spcBef>
                <a:spcPts val="0"/>
              </a:spcBef>
              <a:buFont typeface="Georgia"/>
              <a:buNone/>
              <a:defRPr/>
            </a:lvl6pPr>
            <a:lvl7pPr indent="0" lvl="6" marL="2743200" rtl="0">
              <a:spcBef>
                <a:spcPts val="0"/>
              </a:spcBef>
              <a:buFont typeface="Georgia"/>
              <a:buNone/>
              <a:defRPr/>
            </a:lvl7pPr>
            <a:lvl8pPr indent="0" lvl="7" marL="3200400" rtl="0">
              <a:spcBef>
                <a:spcPts val="0"/>
              </a:spcBef>
              <a:buFont typeface="Georgia"/>
              <a:buNone/>
              <a:defRPr/>
            </a:lvl8pPr>
            <a:lvl9pPr indent="0" lvl="8" marL="3657600" rtl="0">
              <a:spcBef>
                <a:spcPts val="0"/>
              </a:spcBef>
              <a:buFont typeface="Georgia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9D998B"/>
              </a:buClr>
              <a:buFont typeface="Permanent Marker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jp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64" y="134023"/>
            <a:ext cx="8877054" cy="6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9D998B"/>
              </a:buClr>
              <a:buFont typeface="Permanent Marker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366092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rgbClr val="366092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rgbClr val="366092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931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9316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01.jpg"/><Relationship Id="rId5" Type="http://schemas.openxmlformats.org/officeDocument/2006/relationships/image" Target="../media/image13.jpg"/><Relationship Id="rId6" Type="http://schemas.openxmlformats.org/officeDocument/2006/relationships/image" Target="../media/image03.png"/><Relationship Id="rId7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Relationship Id="rId4" Type="http://schemas.openxmlformats.org/officeDocument/2006/relationships/image" Target="../media/image11.jpg"/><Relationship Id="rId5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tinyurl.com/dlsadapt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youtube.com/v/jZkHpNnXLB0" TargetMode="External"/><Relationship Id="rId4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twitter.com/?lang=en" TargetMode="External"/><Relationship Id="rId4" Type="http://schemas.openxmlformats.org/officeDocument/2006/relationships/hyperlink" Target="https://tweetdeck.twitter.com/" TargetMode="External"/><Relationship Id="rId5" Type="http://schemas.openxmlformats.org/officeDocument/2006/relationships/hyperlink" Target="http://www.symbaloo.com/home/mix/13eP70N1V2" TargetMode="External"/><Relationship Id="rId6" Type="http://schemas.openxmlformats.org/officeDocument/2006/relationships/hyperlink" Target="http://doodle.com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voki.com/" TargetMode="External"/><Relationship Id="rId4" Type="http://schemas.openxmlformats.org/officeDocument/2006/relationships/hyperlink" Target="https://www.cs-first.com/content/home-13?utm_expid=95153827-4.prjviwMRRM69JMoa5k6K4A.1&amp;utm_referrer=https%3A%2F%2Fwww.google.com" TargetMode="External"/><Relationship Id="rId5" Type="http://schemas.openxmlformats.org/officeDocument/2006/relationships/hyperlink" Target="https://www.nearpod.com/" TargetMode="External"/><Relationship Id="rId6" Type="http://schemas.openxmlformats.org/officeDocument/2006/relationships/hyperlink" Target="https://littlebirdtales.com/" TargetMode="External"/><Relationship Id="rId7" Type="http://schemas.openxmlformats.org/officeDocument/2006/relationships/hyperlink" Target="https://padlet.com/my/dashboard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jpg"/><Relationship Id="rId4" Type="http://schemas.openxmlformats.org/officeDocument/2006/relationships/hyperlink" Target="mailto:ymasumac9@gmail.com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adlet.com/ymasumac9/welcome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hyperlink" Target="mailto:ymaranon@sbcss.k12.ca.us" TargetMode="External"/><Relationship Id="rId4" Type="http://schemas.openxmlformats.org/officeDocument/2006/relationships/hyperlink" Target="mailto:sue_christensen@sbcss.k12.ca.u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hyperlink" Target="http://204.100.66.21:15871/cgi-bin/blockpage.cgi?ws-session=1899284529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hyperlink" Target="http://upload.wikimedia.org/wikibooks/en/9/92/Web2.0_too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4399" y="1147462"/>
            <a:ext cx="5061462" cy="29339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347285"/>
            <a:ext cx="9144000" cy="1510712"/>
          </a:xfrm>
          <a:prstGeom prst="rect">
            <a:avLst/>
          </a:prstGeom>
          <a:solidFill>
            <a:srgbClr val="9D998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ctrTitle"/>
          </p:nvPr>
        </p:nvSpPr>
        <p:spPr>
          <a:xfrm>
            <a:off x="1703658" y="5740994"/>
            <a:ext cx="6379499" cy="109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b="1" lang="en-US" sz="3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ADAPT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b="1" lang="en-US"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Assisting Digital Age Parents with Technology TOT</a:t>
            </a:r>
            <a:br>
              <a:rPr b="1" i="0" lang="en-US" sz="3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80972">
            <a:off x="1488307" y="3835253"/>
            <a:ext cx="5906377" cy="116561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idx="1" type="subTitle"/>
          </p:nvPr>
        </p:nvSpPr>
        <p:spPr>
          <a:xfrm rot="-181842">
            <a:off x="1533340" y="3979444"/>
            <a:ext cx="5853977" cy="95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Digital Learning Services</a:t>
            </a:r>
          </a:p>
          <a:p>
            <a:pPr indent="0" lvl="0" marL="0" marR="0" rtl="0" algn="ctr">
              <a:spcBef>
                <a:spcPts val="28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rgbClr val="7F7F7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San Bernardino County Superintendent of Schools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5542" y="5512453"/>
            <a:ext cx="8763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714" y="5585610"/>
            <a:ext cx="1529282" cy="853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Tools for fun: Bitstrips</a:t>
            </a:r>
          </a:p>
        </p:txBody>
      </p:sp>
      <p:pic>
        <p:nvPicPr>
          <p:cNvPr id="160" name="Shape 1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26" l="0" r="0" t="627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Tools for learning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875" y="1618049"/>
            <a:ext cx="5281649" cy="41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21</a:t>
            </a:r>
            <a:r>
              <a:rPr b="0" baseline="3000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</a:t>
            </a: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Century Tools in the classroom</a:t>
            </a:r>
          </a:p>
        </p:txBody>
      </p:sp>
      <p:pic>
        <p:nvPicPr>
          <p:cNvPr id="172" name="Shape 1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1221" r="-71220" t="0"/>
          <a:stretch/>
        </p:blipFill>
        <p:spPr>
          <a:xfrm>
            <a:off x="457200" y="1927950"/>
            <a:ext cx="82296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How do we engage families in a meaningful way?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175" y="2000250"/>
            <a:ext cx="27622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250" y="2000246"/>
            <a:ext cx="3641949" cy="25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175" y="1901100"/>
            <a:ext cx="7487028" cy="4325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1"/>
            <a:ext cx="8229600" cy="4525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22750" t="0"/>
          <a:stretch/>
        </p:blipFill>
        <p:spPr>
          <a:xfrm>
            <a:off x="457200" y="1600200"/>
            <a:ext cx="2478649" cy="2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150" y="1600194"/>
            <a:ext cx="3278650" cy="228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6800" y="2888367"/>
            <a:ext cx="3350389" cy="24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9D998B"/>
                </a:solidFill>
              </a:rPr>
              <a:t>Building Capacity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762" y="1435937"/>
            <a:ext cx="5310475" cy="39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24" y="275750"/>
            <a:ext cx="7813625" cy="63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Implementing ADAPT</a:t>
            </a:r>
          </a:p>
        </p:txBody>
      </p:sp>
      <p:grpSp>
        <p:nvGrpSpPr>
          <p:cNvPr id="206" name="Shape 206"/>
          <p:cNvGrpSpPr/>
          <p:nvPr/>
        </p:nvGrpSpPr>
        <p:grpSpPr>
          <a:xfrm>
            <a:off x="5162262" y="2355825"/>
            <a:ext cx="2590599" cy="2407675"/>
            <a:chOff x="5162262" y="1974825"/>
            <a:chExt cx="2590599" cy="2407675"/>
          </a:xfrm>
        </p:grpSpPr>
        <p:sp>
          <p:nvSpPr>
            <p:cNvPr id="207" name="Shape 207"/>
            <p:cNvSpPr/>
            <p:nvPr/>
          </p:nvSpPr>
          <p:spPr>
            <a:xfrm flipH="1">
              <a:off x="5162262" y="3352050"/>
              <a:ext cx="891599" cy="4206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434343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5328275" y="1974825"/>
              <a:ext cx="1342499" cy="1001100"/>
            </a:xfrm>
            <a:prstGeom prst="wedgeRoundRectCallout">
              <a:avLst>
                <a:gd fmla="val 37312" name="adj1"/>
                <a:gd fmla="val 66799" name="adj2"/>
                <a:gd fmla="val 0" name="adj3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-US"/>
                <a:t>Tuesday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sz="800"/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-US"/>
                <a:t>Foundation</a:t>
              </a:r>
            </a:p>
          </p:txBody>
        </p:sp>
        <p:pic>
          <p:nvPicPr>
            <p:cNvPr id="209" name="Shape 2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19637" y="2742200"/>
              <a:ext cx="1533225" cy="1640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Shape 210"/>
          <p:cNvSpPr/>
          <p:nvPr/>
        </p:nvSpPr>
        <p:spPr>
          <a:xfrm>
            <a:off x="2604900" y="2355825"/>
            <a:ext cx="1323599" cy="1001100"/>
          </a:xfrm>
          <a:prstGeom prst="wedgeRoundRectCallout">
            <a:avLst>
              <a:gd fmla="val -35213" name="adj1"/>
              <a:gd fmla="val 65960" name="adj2"/>
              <a:gd fmla="val 0" name="adj3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Wednesday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 </a:t>
            </a:r>
            <a:r>
              <a:rPr b="1" lang="en-US"/>
              <a:t>Transition</a:t>
            </a:r>
          </a:p>
        </p:txBody>
      </p:sp>
      <p:sp>
        <p:nvSpPr>
          <p:cNvPr id="211" name="Shape 211"/>
          <p:cNvSpPr/>
          <p:nvPr/>
        </p:nvSpPr>
        <p:spPr>
          <a:xfrm>
            <a:off x="7253100" y="2355825"/>
            <a:ext cx="1323599" cy="1001100"/>
          </a:xfrm>
          <a:prstGeom prst="wedgeRoundRectCallout">
            <a:avLst>
              <a:gd fmla="val -35213" name="adj1"/>
              <a:gd fmla="val 65960" name="adj2"/>
              <a:gd fmla="val 0" name="adj3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Thursday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800"/>
          </a:p>
          <a:p>
            <a:pPr lvl="0" rtl="0" algn="ctr">
              <a:spcBef>
                <a:spcPts val="0"/>
              </a:spcBef>
              <a:buNone/>
            </a:pPr>
            <a:r>
              <a:rPr b="1" lang="en-US"/>
              <a:t>Transition</a:t>
            </a:r>
          </a:p>
        </p:txBody>
      </p:sp>
      <p:sp>
        <p:nvSpPr>
          <p:cNvPr id="212" name="Shape 212"/>
          <p:cNvSpPr/>
          <p:nvPr/>
        </p:nvSpPr>
        <p:spPr>
          <a:xfrm>
            <a:off x="5836637" y="4537275"/>
            <a:ext cx="2299199" cy="840899"/>
          </a:xfrm>
          <a:prstGeom prst="wedgeRoundRectCallout">
            <a:avLst>
              <a:gd fmla="val 2381" name="adj1"/>
              <a:gd fmla="val -66087" name="adj2"/>
              <a:gd fmla="val 0" name="adj3"/>
            </a:avLst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Monthly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800"/>
          </a:p>
          <a:p>
            <a:pPr lvl="0" rtl="0" algn="ctr">
              <a:spcBef>
                <a:spcPts val="0"/>
              </a:spcBef>
              <a:buNone/>
            </a:pPr>
            <a:r>
              <a:rPr b="1" lang="en-US"/>
              <a:t>Innovation Workshops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629125" y="2355825"/>
            <a:ext cx="3338537" cy="2105250"/>
            <a:chOff x="629125" y="1974825"/>
            <a:chExt cx="3338537" cy="2105250"/>
          </a:xfrm>
        </p:grpSpPr>
        <p:sp>
          <p:nvSpPr>
            <p:cNvPr id="214" name="Shape 214"/>
            <p:cNvSpPr/>
            <p:nvPr/>
          </p:nvSpPr>
          <p:spPr>
            <a:xfrm>
              <a:off x="629125" y="1974825"/>
              <a:ext cx="1305600" cy="1001100"/>
            </a:xfrm>
            <a:prstGeom prst="wedgeRoundRectCallout">
              <a:avLst>
                <a:gd fmla="val -1494" name="adj1"/>
                <a:gd fmla="val 66799" name="adj2"/>
                <a:gd fmla="val 0" name="adj3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-US"/>
                <a:t>Monday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sz="800"/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-US"/>
                <a:t>Foundation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076062" y="3352050"/>
              <a:ext cx="891599" cy="4206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216" name="Shape 2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7187" y="3009525"/>
              <a:ext cx="2088875" cy="107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Shape 217"/>
          <p:cNvGrpSpPr/>
          <p:nvPr/>
        </p:nvGrpSpPr>
        <p:grpSpPr>
          <a:xfrm>
            <a:off x="3928475" y="3319045"/>
            <a:ext cx="1272748" cy="1906854"/>
            <a:chOff x="3928475" y="2938045"/>
            <a:chExt cx="1272748" cy="1906854"/>
          </a:xfrm>
        </p:grpSpPr>
        <p:pic>
          <p:nvPicPr>
            <p:cNvPr id="218" name="Shape 2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39423" y="2938045"/>
              <a:ext cx="1261799" cy="1256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3928475" y="4137800"/>
              <a:ext cx="1261799" cy="707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-US" sz="1800">
                  <a:solidFill>
                    <a:srgbClr val="000000"/>
                  </a:solidFill>
                </a:rPr>
                <a:t>ADAPT Trainers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815562" y="4537275"/>
            <a:ext cx="2299199" cy="840899"/>
          </a:xfrm>
          <a:prstGeom prst="wedgeRoundRectCallout">
            <a:avLst>
              <a:gd fmla="val -223" name="adj1"/>
              <a:gd fmla="val -71088" name="adj2"/>
              <a:gd fmla="val 0" name="adj3"/>
            </a:avLst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Monthly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800"/>
          </a:p>
          <a:p>
            <a:pPr lvl="0" rtl="0" algn="ctr">
              <a:spcBef>
                <a:spcPts val="0"/>
              </a:spcBef>
              <a:buNone/>
            </a:pPr>
            <a:r>
              <a:rPr b="1" lang="en-US"/>
              <a:t>Innovation Workshops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Foundation Strand</a:t>
            </a:r>
          </a:p>
        </p:txBody>
      </p:sp>
      <p:sp>
        <p:nvSpPr>
          <p:cNvPr id="226" name="Shape 22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1" lang="en-US" sz="32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tinyurl.com/dlsadapt</a:t>
            </a:r>
          </a:p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Login sbcssadapt </a:t>
            </a:r>
          </a:p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Pin 3819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450" y="211049"/>
            <a:ext cx="4780724" cy="651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Welcome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marR="7620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7620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31800" lvl="1" marL="914400" marR="76200" rtl="0">
              <a:lnSpc>
                <a:spcPct val="120000"/>
              </a:lnSpc>
              <a:spcBef>
                <a:spcPts val="0"/>
              </a:spcBef>
              <a:buClr>
                <a:srgbClr val="366092"/>
              </a:buClr>
              <a:buSzPct val="100000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Ymasumac Marañón Davis</a:t>
            </a:r>
          </a:p>
          <a:p>
            <a:pPr indent="0" lvl="0" marL="457200" marR="7620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31800" lvl="1" marL="914400" marR="76200">
              <a:lnSpc>
                <a:spcPct val="120000"/>
              </a:lnSpc>
              <a:spcBef>
                <a:spcPts val="0"/>
              </a:spcBef>
              <a:buSzPct val="100000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Sue Christensen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Planning for ADAPT</a:t>
            </a:r>
          </a:p>
        </p:txBody>
      </p:sp>
      <p:sp>
        <p:nvSpPr>
          <p:cNvPr id="240" name="Shape 24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Break</a:t>
            </a:r>
          </a:p>
        </p:txBody>
      </p:sp>
      <p:sp>
        <p:nvSpPr>
          <p:cNvPr id="246" name="Shape 24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50" y="152699"/>
            <a:ext cx="8826898" cy="653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Share out</a:t>
            </a:r>
          </a:p>
        </p:txBody>
      </p:sp>
      <p:sp>
        <p:nvSpPr>
          <p:cNvPr id="253" name="Shape 25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099" y="431899"/>
            <a:ext cx="6011325" cy="60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Transition Strand</a:t>
            </a:r>
          </a:p>
        </p:txBody>
      </p:sp>
      <p:sp>
        <p:nvSpPr>
          <p:cNvPr id="260" name="Shape 26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1" lang="en-US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tinyurl.com/dlsadapt</a:t>
            </a:r>
          </a:p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Login sbcssadapt </a:t>
            </a:r>
          </a:p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Pin 3819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Jigsaw and Share out</a:t>
            </a:r>
          </a:p>
        </p:txBody>
      </p:sp>
      <p:sp>
        <p:nvSpPr>
          <p:cNvPr id="266" name="Shape 26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12" y="1074237"/>
            <a:ext cx="7515975" cy="47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lunch</a:t>
            </a:r>
          </a:p>
        </p:txBody>
      </p:sp>
      <p:sp>
        <p:nvSpPr>
          <p:cNvPr id="273" name="Shape 27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00" y="457500"/>
            <a:ext cx="8394199" cy="601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why an innovative strand?</a:t>
            </a:r>
          </a:p>
        </p:txBody>
      </p:sp>
      <p:sp>
        <p:nvSpPr>
          <p:cNvPr id="280" name="Shape 28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Rapid Change in Technology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>
            <a:hlinkClick r:id="rId3"/>
          </p:cNvPr>
          <p:cNvSpPr/>
          <p:nvPr/>
        </p:nvSpPr>
        <p:spPr>
          <a:xfrm>
            <a:off x="1752600" y="1714500"/>
            <a:ext cx="5882400" cy="44118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are the implications for this level of technology?</a:t>
            </a:r>
          </a:p>
        </p:txBody>
      </p:sp>
      <p:sp>
        <p:nvSpPr>
          <p:cNvPr id="294" name="Shape 29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Again, where do we start?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262" y="1417649"/>
            <a:ext cx="5845475" cy="49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Agenda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1" marL="914400" marR="762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Welcome, purpose, overview </a:t>
            </a:r>
          </a:p>
          <a:p>
            <a:pPr indent="-298450" lvl="1" marL="914400" marR="762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Foundation Strand</a:t>
            </a:r>
          </a:p>
          <a:p>
            <a:pPr indent="-298450" lvl="1" marL="914400" marR="762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Break</a:t>
            </a:r>
          </a:p>
          <a:p>
            <a:pPr indent="-298450" lvl="1" marL="914400" marR="762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Transition Strand </a:t>
            </a:r>
          </a:p>
          <a:p>
            <a:pPr indent="-298450" lvl="1" marL="914400" marR="762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Lunch</a:t>
            </a:r>
          </a:p>
          <a:p>
            <a:pPr indent="-298450" lvl="1" marL="914400" marR="762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Innovative Strand</a:t>
            </a:r>
          </a:p>
          <a:p>
            <a:pPr indent="-298450" lvl="1" marL="914400" marR="762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Build Innovative Modules</a:t>
            </a:r>
          </a:p>
          <a:p>
            <a:pPr indent="-298450" lvl="1" marL="914400" marR="762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Courier New"/>
              <a:buChar char="o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Planning for ADAPT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950" y="983475"/>
            <a:ext cx="4842150" cy="51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425" y="776412"/>
            <a:ext cx="5305149" cy="5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So what are these tools?</a:t>
            </a:r>
          </a:p>
        </p:txBody>
      </p:sp>
      <p:sp>
        <p:nvSpPr>
          <p:cNvPr id="317" name="Shape 3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Everyday</a:t>
            </a: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use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Wunderlist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WhatsApp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Kindle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Audible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Group collaboration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lang="en-US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Twitter</a:t>
            </a: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 - Global Connectivity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lang="en-US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Tweet Deck</a:t>
            </a: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 - Professional Development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lang="en-US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Symbaloo</a:t>
            </a:r>
            <a:r>
              <a:rPr lang="en-US"/>
              <a:t> </a:t>
            </a: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- Bookmarking tool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66092"/>
              </a:buClr>
              <a:buSzPct val="100000"/>
              <a:buFont typeface="Arial"/>
              <a:buChar char="•"/>
            </a:pPr>
            <a:r>
              <a:rPr lang="en-US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Doodle</a:t>
            </a:r>
            <a:r>
              <a:rPr lang="en-US" sz="3200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 - Scheduler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Web 2.0 Tools for student use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rgbClr val="366092"/>
              </a:buClr>
              <a:buSzPct val="98333"/>
              <a:buFont typeface="Arial"/>
              <a:buChar char="•"/>
            </a:pPr>
            <a:r>
              <a:rPr lang="en-US" sz="295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Voki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366092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rgbClr val="366092"/>
              </a:buClr>
              <a:buSzPct val="98333"/>
              <a:buFont typeface="Arial"/>
              <a:buChar char="•"/>
            </a:pPr>
            <a:r>
              <a:rPr lang="en-US" sz="295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Google CS First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366092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rgbClr val="366092"/>
              </a:buClr>
              <a:buSzPct val="98333"/>
              <a:buFont typeface="Arial"/>
              <a:buChar char="•"/>
            </a:pPr>
            <a:r>
              <a:rPr lang="en-US" sz="295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Nearpod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366092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rgbClr val="366092"/>
              </a:buClr>
              <a:buSzPct val="98333"/>
              <a:buFont typeface="Arial"/>
              <a:buChar char="•"/>
            </a:pPr>
            <a:r>
              <a:rPr b="0" i="0" lang="en-US" sz="295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Little Bird Tales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366092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rgbClr val="366092"/>
              </a:buClr>
              <a:buSzPct val="98333"/>
              <a:buFont typeface="Arial"/>
              <a:buChar char="•"/>
            </a:pPr>
            <a:r>
              <a:rPr b="0" i="0" lang="en-US" sz="295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Padlet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366092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366092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366092"/>
              </a:buClr>
              <a:buSzPct val="98666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Building your innovative strand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12" y="2061149"/>
            <a:ext cx="6934175" cy="41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how do you app?</a:t>
            </a:r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11" y="1890724"/>
            <a:ext cx="8013977" cy="400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625" y="659575"/>
            <a:ext cx="5725250" cy="57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2518825" y="5799850"/>
            <a:ext cx="4730700" cy="58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ymasumac9@gmail.com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Considering today’s presentation…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sz="32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sz="32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pollev.com/ymasumac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</a:t>
            </a: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o’s in the room?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04725" y="1600200"/>
            <a:ext cx="8700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sz="32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lang="en-US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http://padlet.com/ymasumac9/welcome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sz="32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Reality</a:t>
            </a:r>
          </a:p>
        </p:txBody>
      </p:sp>
      <p:pic>
        <p:nvPicPr>
          <p:cNvPr id="368" name="Shape 3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926" r="1926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457200" y="255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Thank you!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143000" y="1600200"/>
            <a:ext cx="88412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Digital Learning </a:t>
            </a: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366092"/>
                </a:solidFill>
                <a:latin typeface="Georgia"/>
                <a:ea typeface="Georgia"/>
                <a:cs typeface="Georgia"/>
                <a:sym typeface="Georgia"/>
              </a:rPr>
              <a:t>Project Specialists</a:t>
            </a: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1" sz="36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1" i="0" lang="en-US" sz="38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ymaranon@sbcss.k12.ca.us</a:t>
            </a: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1" sz="24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1" lang="en-US" sz="3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sue_christensen@sbcss.k12.ca.us</a:t>
            </a: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1" sz="3800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80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36609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lang="en-US" sz="4400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do you see?</a:t>
            </a:r>
          </a:p>
        </p:txBody>
      </p:sp>
      <p:pic>
        <p:nvPicPr>
          <p:cNvPr id="127" name="Shape 1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05775"/>
            <a:ext cx="8229600" cy="41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Chocolate Milk &amp; a Runner</a:t>
            </a:r>
          </a:p>
        </p:txBody>
      </p:sp>
      <p:pic>
        <p:nvPicPr>
          <p:cNvPr id="134" name="Shape 1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125" y="1600200"/>
            <a:ext cx="3016799" cy="4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1605" l="0" r="0" t="1606"/>
          <a:stretch/>
        </p:blipFill>
        <p:spPr>
          <a:xfrm>
            <a:off x="4648200" y="1600200"/>
            <a:ext cx="3880799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250" y="1269475"/>
            <a:ext cx="3996625" cy="42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3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006145" y="6515719"/>
            <a:ext cx="7240975" cy="342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Find this image here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http://204.100.66.21:15871/cgi-bin/blockpage.cgi?ws-session=1899284529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9D998B"/>
              </a:buClr>
              <a:buSzPct val="25000"/>
              <a:buFont typeface="Permanent Marker"/>
              <a:buNone/>
            </a:pPr>
            <a:r>
              <a:rPr b="1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Web</a:t>
            </a:r>
            <a:r>
              <a:rPr b="0" i="0" lang="en-US" sz="4400" u="none" cap="none" strike="noStrike">
                <a:solidFill>
                  <a:srgbClr val="9D998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2.0 Tools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650" y="1810500"/>
            <a:ext cx="7112699" cy="32369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4" name="Shape 154"/>
          <p:cNvSpPr txBox="1"/>
          <p:nvPr/>
        </p:nvSpPr>
        <p:spPr>
          <a:xfrm>
            <a:off x="826337" y="6185808"/>
            <a:ext cx="7371298" cy="494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this image here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http://upload.wikimedia.org/wikibooks/en/9/92/Web2.0_tool.jpg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ESS1-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